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90" r:id="rId3"/>
    <p:sldId id="293" r:id="rId4"/>
    <p:sldId id="292" r:id="rId5"/>
    <p:sldId id="303" r:id="rId6"/>
    <p:sldId id="304" r:id="rId7"/>
    <p:sldId id="294" r:id="rId8"/>
    <p:sldId id="296" r:id="rId9"/>
    <p:sldId id="299" r:id="rId10"/>
    <p:sldId id="302" r:id="rId11"/>
    <p:sldId id="297" r:id="rId12"/>
    <p:sldId id="289" r:id="rId13"/>
    <p:sldId id="298" r:id="rId14"/>
    <p:sldId id="273" r:id="rId15"/>
    <p:sldId id="275" r:id="rId16"/>
    <p:sldId id="301" r:id="rId17"/>
    <p:sldId id="270" r:id="rId18"/>
    <p:sldId id="269" r:id="rId19"/>
    <p:sldId id="272" r:id="rId20"/>
    <p:sldId id="285" r:id="rId21"/>
    <p:sldId id="288" r:id="rId22"/>
    <p:sldId id="286" r:id="rId23"/>
    <p:sldId id="287" r:id="rId24"/>
    <p:sldId id="258" r:id="rId25"/>
    <p:sldId id="257" r:id="rId26"/>
    <p:sldId id="259" r:id="rId27"/>
    <p:sldId id="260" r:id="rId28"/>
    <p:sldId id="261" r:id="rId29"/>
    <p:sldId id="263" r:id="rId30"/>
    <p:sldId id="262" r:id="rId31"/>
    <p:sldId id="264" r:id="rId32"/>
    <p:sldId id="268" r:id="rId33"/>
    <p:sldId id="266" r:id="rId34"/>
    <p:sldId id="265" r:id="rId35"/>
    <p:sldId id="278" r:id="rId36"/>
    <p:sldId id="281" r:id="rId37"/>
    <p:sldId id="284" r:id="rId38"/>
    <p:sldId id="283" r:id="rId39"/>
    <p:sldId id="279" r:id="rId40"/>
    <p:sldId id="271" r:id="rId41"/>
    <p:sldId id="274" r:id="rId42"/>
    <p:sldId id="277" r:id="rId43"/>
    <p:sldId id="27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5D907-FD4D-4C15-83C3-B924D9212CF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6F7F2-29D3-46C9-881C-3FC3FB2D57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reme.courts.state.tx.us/crptf/docs/TaskForceReport.pdf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exasbar.com/AM/Template.cfm?Section=Texas_Bar_Journal&amp;Template=/CM/ContentDisplay.cfm&amp;ContentID=1732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Why we’re here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State</a:t>
            </a:r>
            <a:r>
              <a:rPr lang="en-US" baseline="0" dirty="0" smtClean="0"/>
              <a:t> of state court files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Legal landscape for preservation (esp. in CA)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Stanford Collection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How we can work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6F7F2-29D3-46C9-881C-3FC3FB2D57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2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lvl="3" indent="-274320" algn="ctr">
              <a:buNone/>
            </a:pPr>
            <a:r>
              <a:rPr lang="en-US" sz="1400" dirty="0" smtClean="0"/>
              <a:t>Task Force’s Report can be found in full: </a:t>
            </a:r>
            <a:r>
              <a:rPr lang="en-US" sz="1400" dirty="0" smtClean="0">
                <a:hlinkClick r:id="rId3"/>
              </a:rPr>
              <a:t>http://www.supreme.courts.state.tx.us/crptf/docs/TaskForceReport.pdf</a:t>
            </a:r>
            <a:endParaRPr lang="en-US" sz="1400" dirty="0" smtClean="0"/>
          </a:p>
          <a:p>
            <a:pPr marL="274320" lvl="3" indent="-274320" algn="ctr">
              <a:buNone/>
            </a:pPr>
            <a:r>
              <a:rPr lang="en-US" sz="1400" dirty="0" smtClean="0"/>
              <a:t>Check out </a:t>
            </a:r>
            <a:r>
              <a:rPr lang="en-US" sz="1400" i="1" dirty="0" smtClean="0"/>
              <a:t>Texas Bar Journal’s</a:t>
            </a:r>
            <a:r>
              <a:rPr lang="en-US" sz="1400" dirty="0" smtClean="0"/>
              <a:t> issue on work of the Task Force: </a:t>
            </a:r>
            <a:r>
              <a:rPr lang="en-US" sz="1400" u="sng" dirty="0" smtClean="0">
                <a:hlinkClick r:id="rId4"/>
              </a:rPr>
              <a:t>http://www.texasbar.com/AM/Template.cfm?Section=Texas_Bar_Journal&amp;Template=/CM/ContentDisplay.cfm&amp;ContentID=17328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6F7F2-29D3-46C9-881C-3FC3FB2D576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6/21/2012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CALI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0D6417-E791-4045-9292-9D873C02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c.cdlib.org/institutions/UC+Berkeley::Bancroft+Library?titlesAZ=C;descriptions=show" TargetMode="External"/><Relationship Id="rId2" Type="http://schemas.openxmlformats.org/officeDocument/2006/relationships/hyperlink" Target="http://hdl.huntington.org/cdm/compoundobject/collection/p15150coll1/id/1920/rec/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kienet.org/node/32924" TargetMode="External"/><Relationship Id="rId2" Type="http://schemas.openxmlformats.org/officeDocument/2006/relationships/hyperlink" Target="http://chicago.cbslocal.com/2011/10/31/mary-todd-lincoln-documents-sent-to-lincoln-library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rsamberg@law.stanford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xasbar.com/AM/Template.cfm?Section=Texas_Bar_Journal&amp;Template=/CM/ContentDisplay.cfm&amp;ContentID=173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rtlandconnection.com/news/story.aspx?id=74374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0"/>
            <a:ext cx="7162800" cy="22098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chemeClr val="accent2"/>
                </a:solidFill>
              </a:rPr>
              <a:t>Collecting State Trial </a:t>
            </a:r>
            <a:r>
              <a:rPr lang="en-US" sz="3600" b="1" dirty="0">
                <a:solidFill>
                  <a:schemeClr val="accent2"/>
                </a:solidFill>
              </a:rPr>
              <a:t>Court </a:t>
            </a:r>
            <a:r>
              <a:rPr lang="en-US" sz="3600" b="1" dirty="0" smtClean="0">
                <a:solidFill>
                  <a:schemeClr val="accent2"/>
                </a:solidFill>
              </a:rPr>
              <a:t>Files: </a:t>
            </a: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2800" b="1" dirty="0" smtClean="0"/>
              <a:t>How </a:t>
            </a:r>
            <a:r>
              <a:rPr lang="en-US" sz="2800" b="1" dirty="0"/>
              <a:t>Law Schools and Libraries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Can Teach &amp; Preserve History </a:t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dirty="0"/>
              <a:t>and Use Technology to Do It)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95731"/>
            <a:ext cx="6629400" cy="16002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Rachael G. Samberg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Reference Librarian</a:t>
            </a:r>
          </a:p>
          <a:p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42743"/>
            <a:ext cx="2590800" cy="6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677" y="838200"/>
            <a:ext cx="6965245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Correspondence with </a:t>
            </a:r>
            <a:br>
              <a:rPr lang="en-US" sz="3200" b="1" dirty="0" smtClean="0"/>
            </a:br>
            <a:r>
              <a:rPr lang="en-US" sz="3200" b="1" dirty="0" smtClean="0"/>
              <a:t>Vermont Archivist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320" y="2057400"/>
            <a:ext cx="6537960" cy="3678198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0" dirty="0" smtClean="0"/>
              <a:t>“The </a:t>
            </a:r>
            <a:r>
              <a:rPr lang="en-US" sz="8000" dirty="0"/>
              <a:t>management of archival court records in Vermont has </a:t>
            </a:r>
            <a:r>
              <a:rPr lang="en-US" sz="8000" b="1" dirty="0">
                <a:solidFill>
                  <a:schemeClr val="accent2"/>
                </a:solidFill>
              </a:rPr>
              <a:t>not been as uniform a process as the statutes or regulations might lead you to believe</a:t>
            </a:r>
            <a:r>
              <a:rPr lang="en-US" sz="8000" dirty="0">
                <a:solidFill>
                  <a:schemeClr val="accent2"/>
                </a:solidFill>
              </a:rPr>
              <a:t>. </a:t>
            </a:r>
            <a:r>
              <a:rPr lang="en-US" sz="8000" dirty="0"/>
              <a:t> For decades prior to the creation of </a:t>
            </a:r>
            <a:r>
              <a:rPr lang="en-US" sz="8000" dirty="0" smtClean="0"/>
              <a:t>VSARA…the </a:t>
            </a:r>
            <a:r>
              <a:rPr lang="en-US" sz="8000" dirty="0"/>
              <a:t>courts were free to give away the paper records to historical </a:t>
            </a:r>
            <a:r>
              <a:rPr lang="en-US" sz="8000" dirty="0" smtClean="0"/>
              <a:t>societies, the University of</a:t>
            </a:r>
            <a:r>
              <a:rPr lang="en-US" sz="8000" dirty="0"/>
              <a:t> Vermont, or other </a:t>
            </a:r>
            <a:r>
              <a:rPr lang="en-US" sz="8000" dirty="0" smtClean="0"/>
              <a:t>entities...</a:t>
            </a:r>
            <a:r>
              <a:rPr lang="en-US" sz="80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8000" dirty="0" smtClean="0"/>
              <a:t>With </a:t>
            </a:r>
            <a:r>
              <a:rPr lang="en-US" sz="8000" dirty="0"/>
              <a:t>the creation of VSARA (which consolidated the state’s records management program with the state’s archival </a:t>
            </a:r>
            <a:r>
              <a:rPr lang="en-US" sz="8000" dirty="0" smtClean="0"/>
              <a:t>program)…</a:t>
            </a:r>
            <a:r>
              <a:rPr lang="en-US" sz="8000" b="1" dirty="0" smtClean="0">
                <a:solidFill>
                  <a:schemeClr val="accent2"/>
                </a:solidFill>
              </a:rPr>
              <a:t>[c]</a:t>
            </a:r>
            <a:r>
              <a:rPr lang="en-US" sz="8000" b="1" dirty="0" err="1" smtClean="0">
                <a:solidFill>
                  <a:schemeClr val="accent2"/>
                </a:solidFill>
              </a:rPr>
              <a:t>ourts</a:t>
            </a:r>
            <a:r>
              <a:rPr lang="en-US" sz="8000" b="1" dirty="0" smtClean="0">
                <a:solidFill>
                  <a:schemeClr val="accent2"/>
                </a:solidFill>
              </a:rPr>
              <a:t> </a:t>
            </a:r>
            <a:r>
              <a:rPr lang="en-US" sz="8000" b="1" dirty="0">
                <a:solidFill>
                  <a:schemeClr val="accent2"/>
                </a:solidFill>
              </a:rPr>
              <a:t>no longer transfer their records to whomever they like</a:t>
            </a:r>
            <a:r>
              <a:rPr lang="en-US" sz="8000" b="1" dirty="0"/>
              <a:t> </a:t>
            </a:r>
            <a:r>
              <a:rPr lang="en-US" sz="8000" dirty="0" smtClean="0"/>
              <a:t>…and </a:t>
            </a:r>
            <a:r>
              <a:rPr lang="en-US" sz="8000" b="1" dirty="0" smtClean="0">
                <a:solidFill>
                  <a:schemeClr val="accent2"/>
                </a:solidFill>
              </a:rPr>
              <a:t>the </a:t>
            </a:r>
            <a:r>
              <a:rPr lang="en-US" sz="8000" b="1" dirty="0">
                <a:solidFill>
                  <a:schemeClr val="accent2"/>
                </a:solidFill>
              </a:rPr>
              <a:t>State Archives is now the sole repository for the state’s archival records</a:t>
            </a:r>
            <a:r>
              <a:rPr lang="en-US" sz="8000" dirty="0" smtClean="0">
                <a:solidFill>
                  <a:schemeClr val="accent2"/>
                </a:solidFill>
              </a:rPr>
              <a:t>.”</a:t>
            </a:r>
            <a:r>
              <a:rPr lang="en-US" sz="8000" dirty="0"/>
              <a:t> </a:t>
            </a:r>
            <a:endParaRPr lang="en-US" sz="8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550932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communication from S. Reilly, June 13,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2"/>
            <a:ext cx="7543799" cy="120248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Making Sense of Preservation Paradigms:</a:t>
            </a:r>
            <a:br>
              <a:rPr lang="en-US" sz="3200" b="1" dirty="0" smtClean="0"/>
            </a:br>
            <a:r>
              <a:rPr lang="en-US" sz="3200" b="1" dirty="0" smtClean="0"/>
              <a:t>Two Foci for Interested Institutions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Mandatory or permissive destruction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Question of who can request/take the files.  </a:t>
            </a:r>
            <a:r>
              <a:rPr lang="en-US" dirty="0" smtClean="0"/>
              <a:t>	Two main scenarios:</a:t>
            </a:r>
          </a:p>
          <a:p>
            <a:pPr marL="82296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US" dirty="0" smtClean="0"/>
              <a:t>Lets state archives, historical association and/or state university accept them </a:t>
            </a:r>
          </a:p>
          <a:p>
            <a:pPr marL="82296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US" dirty="0" smtClean="0"/>
              <a:t>Lets unaffiliated institutions accept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Results of My 10-State Survey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42295"/>
              </p:ext>
            </p:extLst>
          </p:nvPr>
        </p:nvGraphicFramePr>
        <p:xfrm>
          <a:off x="1295400" y="1905000"/>
          <a:ext cx="6629400" cy="4038603"/>
        </p:xfrm>
        <a:graphic>
          <a:graphicData uri="http://schemas.openxmlformats.org/drawingml/2006/table">
            <a:tbl>
              <a:tblPr firstRow="1" firstCol="1" bandRow="1"/>
              <a:tblGrid>
                <a:gridCol w="1933147"/>
                <a:gridCol w="1990004"/>
                <a:gridCol w="2706249"/>
              </a:tblGrid>
              <a:tr h="614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State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151" marR="64151" marT="32355" marB="323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Destruction Paradigm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151" marR="64151" marT="32355" marB="323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Availability for Unaffiliated Cultural Institutions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151" marR="64151" marT="32355" marB="323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1619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California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Permissive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Yes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1619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Georgia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Permissive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No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19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Idaho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Permissive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No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19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Illinois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Permissive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Yes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1619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Oklahoma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Permissive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Yes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1619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Pennsylvania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Permissive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No 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245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South Carolina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Permissive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Yes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(if approval is given by Dept. of Archives &amp; History </a:t>
                      </a:r>
                      <a:r>
                        <a:rPr lang="en-US" sz="1100" i="1">
                          <a:effectLst/>
                          <a:latin typeface="Times New Roman"/>
                          <a:ea typeface="Calibri"/>
                        </a:rPr>
                        <a:t>and</a:t>
                      </a: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 court administration)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1619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Utah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Mandatory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No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19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Vermont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Permissive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No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03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Wisconsin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</a:rPr>
                        <a:t>Permissive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</a:rPr>
                        <a:t>No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</a:rPr>
                        <a:t>(except U.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Calibri"/>
                        </a:rPr>
                        <a:t>Wisc</a:t>
                      </a:r>
                      <a:r>
                        <a:rPr lang="en-US" sz="1100" dirty="0">
                          <a:effectLst/>
                          <a:latin typeface="Times New Roman"/>
                          <a:ea typeface="Calibri"/>
                        </a:rPr>
                        <a:t>. and Superior Public Library)</a:t>
                      </a:r>
                    </a:p>
                  </a:txBody>
                  <a:tcPr marL="64151" marR="64151" marT="32355" marB="323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California’s Paradigm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086600" cy="4495800"/>
          </a:xfrm>
        </p:spPr>
        <p:txBody>
          <a:bodyPr>
            <a:noAutofit/>
          </a:bodyPr>
          <a:lstStyle/>
          <a:p>
            <a:r>
              <a:rPr lang="en-US" sz="1800" b="1" i="1" dirty="0" smtClean="0">
                <a:solidFill>
                  <a:schemeClr val="accent2"/>
                </a:solidFill>
              </a:rPr>
              <a:t>Permissive destruction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.g</a:t>
            </a:r>
            <a:r>
              <a:rPr lang="en-US" sz="1800" dirty="0"/>
              <a:t>. </a:t>
            </a:r>
            <a:r>
              <a:rPr lang="en-US" sz="1800" dirty="0" err="1" smtClean="0"/>
              <a:t>gen’l</a:t>
            </a:r>
            <a:r>
              <a:rPr lang="en-US" sz="1800" dirty="0" smtClean="0"/>
              <a:t> civil </a:t>
            </a:r>
            <a:r>
              <a:rPr lang="en-US" sz="1800" dirty="0"/>
              <a:t>records </a:t>
            </a:r>
            <a:r>
              <a:rPr lang="en-US" sz="1800" dirty="0" smtClean="0"/>
              <a:t>retained at least 10 </a:t>
            </a:r>
            <a:r>
              <a:rPr lang="en-US" sz="1800" dirty="0" err="1" smtClean="0"/>
              <a:t>yrs</a:t>
            </a:r>
            <a:r>
              <a:rPr lang="en-US" sz="1800" dirty="0" smtClean="0"/>
              <a:t> </a:t>
            </a:r>
            <a:r>
              <a:rPr lang="en-US" sz="1800" dirty="0"/>
              <a:t>after </a:t>
            </a:r>
            <a:r>
              <a:rPr lang="en-US" sz="1800" dirty="0" smtClean="0"/>
              <a:t>disposition</a:t>
            </a:r>
          </a:p>
          <a:p>
            <a:r>
              <a:rPr lang="en-US" sz="1800" b="1" i="1" dirty="0" smtClean="0">
                <a:solidFill>
                  <a:schemeClr val="accent2"/>
                </a:solidFill>
              </a:rPr>
              <a:t>Sampling program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Keep everything before 1910.  For 1910-1950, keep 10</a:t>
            </a:r>
            <a:r>
              <a:rPr lang="en-US" sz="1800" dirty="0"/>
              <a:t>% </a:t>
            </a:r>
            <a:r>
              <a:rPr lang="en-US" sz="1800" dirty="0" smtClean="0"/>
              <a:t>plus 2</a:t>
            </a:r>
            <a:r>
              <a:rPr lang="en-US" sz="1800" dirty="0"/>
              <a:t>% of a subjective </a:t>
            </a:r>
            <a:r>
              <a:rPr lang="en-US" sz="1800" dirty="0" smtClean="0"/>
              <a:t>sampling of records slated for destruction.  </a:t>
            </a:r>
          </a:p>
          <a:p>
            <a:pPr lvl="1"/>
            <a:r>
              <a:rPr lang="en-US" sz="1800" dirty="0" smtClean="0"/>
              <a:t>Two </a:t>
            </a:r>
            <a:r>
              <a:rPr lang="en-US" sz="1800" dirty="0"/>
              <a:t>counties </a:t>
            </a:r>
            <a:r>
              <a:rPr lang="en-US" sz="1800" dirty="0" smtClean="0"/>
              <a:t>required </a:t>
            </a:r>
            <a:r>
              <a:rPr lang="en-US" sz="1800" dirty="0"/>
              <a:t>to </a:t>
            </a:r>
            <a:r>
              <a:rPr lang="en-US" sz="1800" dirty="0" smtClean="0"/>
              <a:t>retain </a:t>
            </a:r>
            <a:r>
              <a:rPr lang="en-US" sz="1800" dirty="0"/>
              <a:t>all paper records from that </a:t>
            </a:r>
            <a:r>
              <a:rPr lang="en-US" sz="1800" dirty="0" smtClean="0"/>
              <a:t>year.</a:t>
            </a:r>
            <a:endParaRPr lang="en-US" sz="1800" dirty="0"/>
          </a:p>
          <a:p>
            <a:pPr lvl="0"/>
            <a:r>
              <a:rPr lang="en-US" sz="1800" b="1" i="1" dirty="0" smtClean="0">
                <a:solidFill>
                  <a:schemeClr val="accent2"/>
                </a:solidFill>
              </a:rPr>
              <a:t>Records are available for transfer to unaffiliated institutions</a:t>
            </a:r>
          </a:p>
          <a:p>
            <a:pPr lvl="1"/>
            <a:r>
              <a:rPr lang="en-US" sz="1800" dirty="0" smtClean="0"/>
              <a:t>Upon </a:t>
            </a:r>
            <a:r>
              <a:rPr lang="en-US" sz="1800" dirty="0"/>
              <a:t>request to and approval by the superior court</a:t>
            </a:r>
            <a:r>
              <a:rPr lang="en-US" sz="1800" dirty="0" smtClean="0"/>
              <a:t>.</a:t>
            </a:r>
            <a:r>
              <a:rPr lang="en-US" sz="1800" dirty="0"/>
              <a:t> </a:t>
            </a:r>
            <a:endParaRPr lang="en-US" sz="1800" dirty="0" smtClean="0"/>
          </a:p>
          <a:p>
            <a:pPr lvl="0"/>
            <a:r>
              <a:rPr lang="en-US" sz="1800" b="1" i="1" dirty="0" smtClean="0">
                <a:solidFill>
                  <a:schemeClr val="accent2"/>
                </a:solidFill>
              </a:rPr>
              <a:t>Notice </a:t>
            </a:r>
            <a:r>
              <a:rPr lang="en-US" sz="1800" b="1" i="1" dirty="0">
                <a:solidFill>
                  <a:schemeClr val="accent2"/>
                </a:solidFill>
              </a:rPr>
              <a:t>of any intended trial court record destruction </a:t>
            </a:r>
            <a:endParaRPr lang="en-US" sz="1800" b="1" i="1" dirty="0" smtClean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Must </a:t>
            </a:r>
            <a:r>
              <a:rPr lang="en-US" sz="1800" dirty="0"/>
              <a:t>be given to organizations maintained on </a:t>
            </a:r>
            <a:r>
              <a:rPr lang="en-US" sz="1800" dirty="0" smtClean="0"/>
              <a:t>master </a:t>
            </a:r>
            <a:r>
              <a:rPr lang="en-US" sz="1800" dirty="0"/>
              <a:t>list held by </a:t>
            </a:r>
            <a:r>
              <a:rPr lang="en-US" sz="1800" dirty="0" smtClean="0"/>
              <a:t>Judicial </a:t>
            </a:r>
            <a:r>
              <a:rPr lang="en-US" sz="1800" dirty="0"/>
              <a:t>Council, and </a:t>
            </a:r>
            <a:r>
              <a:rPr lang="en-US" sz="1800" dirty="0" smtClean="0"/>
              <a:t>entities </a:t>
            </a:r>
            <a:r>
              <a:rPr lang="en-US" sz="1800" dirty="0"/>
              <a:t>that </a:t>
            </a:r>
            <a:r>
              <a:rPr lang="en-US" sz="1800" dirty="0" smtClean="0"/>
              <a:t>have requested to be informed.  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Records </a:t>
            </a:r>
            <a:r>
              <a:rPr lang="en-US" sz="1800" b="1" dirty="0">
                <a:solidFill>
                  <a:schemeClr val="accent2"/>
                </a:solidFill>
              </a:rPr>
              <a:t>Management </a:t>
            </a:r>
            <a:r>
              <a:rPr lang="en-US" sz="1800" b="1" dirty="0" smtClean="0">
                <a:solidFill>
                  <a:schemeClr val="accent2"/>
                </a:solidFill>
              </a:rPr>
              <a:t>Clearinghouse </a:t>
            </a:r>
          </a:p>
          <a:p>
            <a:pPr lvl="1"/>
            <a:r>
              <a:rPr lang="en-US" sz="1800" dirty="0" smtClean="0"/>
              <a:t>“Referral </a:t>
            </a:r>
            <a:r>
              <a:rPr lang="en-US" sz="1800" dirty="0"/>
              <a:t>center for historians and </a:t>
            </a:r>
            <a:r>
              <a:rPr lang="en-US" sz="1800" dirty="0" smtClean="0"/>
              <a:t>researchers”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145868" cy="1202485"/>
          </a:xfrm>
        </p:spPr>
        <p:txBody>
          <a:bodyPr>
            <a:noAutofit/>
          </a:bodyPr>
          <a:lstStyle/>
          <a:p>
            <a:r>
              <a:rPr lang="en-US" sz="3200" b="1" dirty="0"/>
              <a:t>How California Trial Courts Provide Notice of Intended Destruction</a:t>
            </a:r>
            <a:endParaRPr lang="en-US" sz="3200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200400" cy="3271860"/>
          </a:xfrm>
        </p:spPr>
      </p:pic>
      <p:pic>
        <p:nvPicPr>
          <p:cNvPr id="22" name="Content Placeholder 2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02" y="1981199"/>
            <a:ext cx="3621097" cy="4089175"/>
          </a:xfrm>
        </p:spPr>
      </p:pic>
      <p:sp>
        <p:nvSpPr>
          <p:cNvPr id="23" name="Right Arrow 22"/>
          <p:cNvSpPr/>
          <p:nvPr/>
        </p:nvSpPr>
        <p:spPr>
          <a:xfrm rot="8284553">
            <a:off x="3184795" y="2277918"/>
            <a:ext cx="1287319" cy="44646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89165" y="1769669"/>
            <a:ext cx="3177532" cy="2590723"/>
          </a:xfrm>
        </p:spPr>
        <p:txBody>
          <a:bodyPr>
            <a:noAutofit/>
          </a:bodyPr>
          <a:lstStyle/>
          <a:p>
            <a:r>
              <a:rPr lang="en-US" b="1" dirty="0" smtClean="0"/>
              <a:t>How Institutions Request Transfer of “To Be Discarded” California Court Files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435859" cy="4114800"/>
          </a:xfrm>
        </p:spPr>
      </p:pic>
      <p:sp>
        <p:nvSpPr>
          <p:cNvPr id="8" name="Right Arrow 7"/>
          <p:cNvSpPr/>
          <p:nvPr/>
        </p:nvSpPr>
        <p:spPr>
          <a:xfrm rot="9246282">
            <a:off x="8086580" y="2383072"/>
            <a:ext cx="913877" cy="5235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2"/>
            <a:ext cx="7543799" cy="120248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Other California </a:t>
            </a:r>
            <a:br>
              <a:rPr lang="en-US" sz="3200" b="1" dirty="0" smtClean="0"/>
            </a:br>
            <a:r>
              <a:rPr lang="en-US" sz="3200" b="1" dirty="0" smtClean="0"/>
              <a:t>Trial Court Records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sz="2900" i="1" dirty="0" smtClean="0"/>
              <a:t>Huntington Library</a:t>
            </a:r>
            <a:r>
              <a:rPr lang="en-US" sz="2900" dirty="0" smtClean="0"/>
              <a:t>:  Several collections, but most notably Los Angeles Area Court Records, 1850-1899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See finding aid and description at: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://hdl.huntington.org/cdm/compoundobject/collection/p15150coll1/id/1920/rec/6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sz="2900" i="1" dirty="0" smtClean="0"/>
              <a:t>Berkeley’s Bancroft Library</a:t>
            </a:r>
            <a:r>
              <a:rPr lang="en-US" sz="2900" dirty="0" smtClean="0"/>
              <a:t>:  Clusters of ranges from particular superior courts, private contributions, specific cases, etc. </a:t>
            </a:r>
          </a:p>
          <a:p>
            <a:pPr lvl="1">
              <a:spcBef>
                <a:spcPts val="1200"/>
              </a:spcBef>
            </a:pPr>
            <a:r>
              <a:rPr lang="en-US" i="1" dirty="0" smtClean="0"/>
              <a:t>See, e.g., </a:t>
            </a:r>
            <a:r>
              <a:rPr lang="en-US" dirty="0">
                <a:hlinkClick r:id="rId3"/>
              </a:rPr>
              <a:t>http://www.oac.cdlib.org/institutions/UC+Berkeley</a:t>
            </a:r>
            <a:r>
              <a:rPr lang="en-US" dirty="0" smtClean="0">
                <a:hlinkClick r:id="rId3"/>
              </a:rPr>
              <a:t>::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2"/>
            <a:ext cx="7391399" cy="120248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Stanford Law School Collection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362199"/>
            <a:ext cx="6614160" cy="336086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Not a lot of processing yet!  Stay tuned.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Accumulated over time by professor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Approximately 100 boxes total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In sum, approx. 3500-4000 individual case files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Older files:    Probate, guardianship, general 		                  civil (e.g. </a:t>
            </a:r>
            <a:r>
              <a:rPr lang="en-US" sz="2000" dirty="0" smtClean="0"/>
              <a:t>breach of contract</a:t>
            </a:r>
            <a:r>
              <a:rPr lang="en-US" sz="2000" dirty="0"/>
              <a:t>)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Newer files:  Domestic violence, some </a:t>
            </a:r>
            <a:r>
              <a:rPr lang="en-US" sz="2000" dirty="0" smtClean="0"/>
              <a:t>criminal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998110" y="941062"/>
            <a:ext cx="3063240" cy="8874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The Storage Process</a:t>
            </a:r>
            <a:endParaRPr lang="en-US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r="7049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766533" y="1904583"/>
            <a:ext cx="3733233" cy="4235362"/>
          </a:xfrm>
        </p:spPr>
        <p:txBody>
          <a:bodyPr>
            <a:normAutofit/>
          </a:bodyPr>
          <a:lstStyle/>
          <a:p>
            <a:pPr marL="285750" indent="-28575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Student worker transferred case files from boxes into hanging folders, individually labeled with box number</a:t>
            </a:r>
          </a:p>
          <a:p>
            <a:pPr marL="285750" indent="-28575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preadsheet tracks box location in numbered cabinets</a:t>
            </a:r>
          </a:p>
          <a:p>
            <a:pPr marL="285750" indent="-28575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</a:rPr>
              <a:t>Costs:  File folders and work-study student</a:t>
            </a:r>
          </a:p>
          <a:p>
            <a:pPr marL="285750" indent="-28575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</a:rPr>
              <a:t>Space Requirements:  209 ft</a:t>
            </a:r>
            <a:r>
              <a:rPr lang="en-US" sz="2000" b="1" baseline="30000" dirty="0" smtClean="0">
                <a:solidFill>
                  <a:schemeClr val="accent2"/>
                </a:solidFill>
              </a:rPr>
              <a:t>3   </a:t>
            </a:r>
            <a:r>
              <a:rPr lang="en-US" sz="2000" dirty="0" smtClean="0"/>
              <a:t>(Each filing cabinet 19 cubic feet, and collection of 100 boxes fills 11 filing cabinets).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92421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Tommy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9472" y="2019950"/>
            <a:ext cx="3064827" cy="270583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What can we learn and teach from these cases?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Four randomly-selected files reveal California legal history and substantive law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4461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Mary Todd Lincoln’s Insanity Trial Papers Located in Court House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590800"/>
            <a:ext cx="3810000" cy="35814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Court held 1875/1876 trial docs, including son’s petition for insanity declaration.  Mary had </a:t>
            </a:r>
            <a:r>
              <a:rPr lang="en-US" sz="3200" dirty="0"/>
              <a:t>been wandering Washington with </a:t>
            </a:r>
            <a:r>
              <a:rPr lang="en-US" sz="3200" dirty="0" smtClean="0"/>
              <a:t>government </a:t>
            </a:r>
            <a:r>
              <a:rPr lang="en-US" sz="3200" dirty="0"/>
              <a:t>bonds sewn in </a:t>
            </a:r>
            <a:r>
              <a:rPr lang="en-US" sz="3200" dirty="0" smtClean="0"/>
              <a:t>her clothes.  </a:t>
            </a:r>
            <a:r>
              <a:rPr lang="en-US" sz="2000" dirty="0" smtClean="0"/>
              <a:t>(“</a:t>
            </a:r>
            <a:r>
              <a:rPr lang="en-US" sz="2000" dirty="0" smtClean="0">
                <a:hlinkClick r:id="rId2"/>
              </a:rPr>
              <a:t>Mary Todd Lincoln Documents Sent to Lincoln Library</a:t>
            </a:r>
            <a:r>
              <a:rPr lang="en-US" sz="2000" dirty="0" smtClean="0"/>
              <a:t>,” Oct. 31, 2011)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Discovered by two Illinois Supreme Court Justices researching the tri</a:t>
            </a:r>
            <a:r>
              <a:rPr lang="en-US" sz="3200" dirty="0"/>
              <a:t>al </a:t>
            </a:r>
            <a:r>
              <a:rPr lang="en-US" sz="3200" dirty="0" smtClean="0"/>
              <a:t>for a reenactment</a:t>
            </a:r>
            <a:r>
              <a:rPr lang="en-US" dirty="0" smtClean="0"/>
              <a:t>.  </a:t>
            </a:r>
            <a:r>
              <a:rPr lang="en-US" sz="2000" dirty="0"/>
              <a:t>(“</a:t>
            </a:r>
            <a:r>
              <a:rPr lang="en-US" sz="2000" dirty="0">
                <a:hlinkClick r:id="rId3"/>
              </a:rPr>
              <a:t>Mary Todd Lincoln’s Commitment Papers Held by the Clerk of the Circuit Court of Cook County for almost 140 </a:t>
            </a:r>
            <a:r>
              <a:rPr lang="en-US" sz="2000" dirty="0" smtClean="0">
                <a:hlinkClick r:id="rId3"/>
              </a:rPr>
              <a:t>years</a:t>
            </a:r>
            <a:r>
              <a:rPr lang="en-US" sz="2000" dirty="0" smtClean="0"/>
              <a:t>,” Dec. 19, 2011)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96" y="2472133"/>
            <a:ext cx="2686304" cy="318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580147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courtesy </a:t>
            </a:r>
            <a:r>
              <a:rPr lang="en-US" sz="1400" dirty="0"/>
              <a:t>W</a:t>
            </a:r>
            <a:r>
              <a:rPr lang="en-US" sz="1400" dirty="0" smtClean="0"/>
              <a:t>ikimedia Commons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90600"/>
            <a:ext cx="6965245" cy="1676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1.  Du Ray Smith v. Helena M. Tucker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/>
              <a:t>Court:  Alameda County Superior</a:t>
            </a:r>
            <a:br>
              <a:rPr lang="en-US" sz="2000" dirty="0"/>
            </a:br>
            <a:r>
              <a:rPr lang="en-US" sz="2000" dirty="0"/>
              <a:t>Filed: 1906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514600"/>
            <a:ext cx="3657600" cy="3602736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Lessons in California Contract Law</a:t>
            </a:r>
          </a:p>
          <a:p>
            <a:pPr lvl="1"/>
            <a:r>
              <a:rPr lang="en-US" sz="2000" dirty="0" smtClean="0"/>
              <a:t>Complaint alleges D agreed to sell P parcel of land for $1110, for which P put down $200 deposit.  P ready and willing to pay remainder, but D wouldn’t tender the deed or accept remaining payment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22" y="2667000"/>
            <a:ext cx="3088930" cy="3392861"/>
          </a:xfrm>
        </p:spPr>
      </p:pic>
      <p:sp>
        <p:nvSpPr>
          <p:cNvPr id="8" name="TextBox 7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Tucker’s Answer:  Denials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2971800" cy="4572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/>
              <a:t>Contracts</a:t>
            </a:r>
            <a:r>
              <a:rPr lang="en-US" sz="2000" dirty="0" smtClean="0"/>
              <a:t>:  </a:t>
            </a:r>
            <a:r>
              <a:rPr lang="en-US" sz="1800" dirty="0" smtClean="0"/>
              <a:t>Answer asserts that D authorized sale for full payment to be made within 30 days.  P never paid anything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Evidence</a:t>
            </a:r>
            <a:r>
              <a:rPr lang="en-US" sz="2000" dirty="0" smtClean="0"/>
              <a:t>:  </a:t>
            </a:r>
            <a:r>
              <a:rPr lang="en-US" sz="1800" dirty="0" smtClean="0"/>
              <a:t>Asserts “correct” copy of agreement is attached (but it’s D’s attestation of terms)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Remedies:  </a:t>
            </a:r>
            <a:r>
              <a:rPr lang="en-US" sz="1800" dirty="0" smtClean="0"/>
              <a:t>Request for declaration that no sale is required </a:t>
            </a:r>
            <a:r>
              <a:rPr lang="en-US" sz="1800" dirty="0" smtClean="0"/>
              <a:t>(no specific performance)</a:t>
            </a:r>
            <a:endParaRPr lang="en-US" sz="18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91000"/>
            <a:ext cx="4495800" cy="190573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99089"/>
            <a:ext cx="4314498" cy="15088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0144" y="387204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Exhibit A:  The Agreement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91399" cy="120248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Lessons in Civil Procedure: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dirty="0" smtClean="0"/>
              <a:t>Complaint Dismissed for Failure to Prosecute</a:t>
            </a:r>
            <a:endParaRPr lang="en-US" sz="2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209800"/>
            <a:ext cx="1909364" cy="387850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22627"/>
            <a:ext cx="3657600" cy="3862836"/>
          </a:xfrm>
        </p:spPr>
      </p:pic>
      <p:sp>
        <p:nvSpPr>
          <p:cNvPr id="11" name="TextBox 10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20000" cy="1524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Teaching Court Files </a:t>
            </a:r>
            <a:br>
              <a:rPr lang="en-US" sz="2800" b="1" dirty="0" smtClean="0"/>
            </a:br>
            <a:r>
              <a:rPr lang="en-US" sz="2800" b="1" dirty="0" smtClean="0"/>
              <a:t>With Secondary Sources:</a:t>
            </a:r>
            <a:br>
              <a:rPr lang="en-US" sz="2800" b="1" dirty="0" smtClean="0"/>
            </a:br>
            <a:r>
              <a:rPr lang="en-US" sz="2400" b="1" dirty="0" smtClean="0"/>
              <a:t>Hard Times for the Du Ray Smith Family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37418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 smtClean="0"/>
              <a:t>Born in 1856, Du Ray Smith arrived in Oakland at 18 and opened a record-searching office.  </a:t>
            </a:r>
            <a:r>
              <a:rPr lang="en-US" sz="1400" dirty="0" smtClean="0"/>
              <a:t>(</a:t>
            </a:r>
            <a:r>
              <a:rPr lang="en-US" sz="1400" i="1" dirty="0" smtClean="0"/>
              <a:t>S.F. Chronicle</a:t>
            </a:r>
            <a:r>
              <a:rPr lang="en-US" sz="1400" dirty="0" smtClean="0"/>
              <a:t>, Apr. 20, 1913, p. 41)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In 1893, he and ex-wife joined forces in a land dispute to recover $10,000 ranch investment.  </a:t>
            </a:r>
            <a:r>
              <a:rPr lang="en-US" sz="1400" dirty="0" smtClean="0"/>
              <a:t>(</a:t>
            </a:r>
            <a:r>
              <a:rPr lang="en-US" sz="1400" i="1" dirty="0" smtClean="0"/>
              <a:t>S.F. Chronicle</a:t>
            </a:r>
            <a:r>
              <a:rPr lang="en-US" sz="1400" dirty="0" smtClean="0"/>
              <a:t>, Jan. 15, 1893, p. 15).  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Fell on hard times.  His accounts and investments were in dispute when, in wake of </a:t>
            </a:r>
            <a:r>
              <a:rPr lang="en-US" sz="1800" i="1" dirty="0" smtClean="0"/>
              <a:t>Tucker</a:t>
            </a:r>
            <a:r>
              <a:rPr lang="en-US" sz="1800" dirty="0" smtClean="0"/>
              <a:t> lawsuit, he shot himself in the lavatory of his office at 1037 Broadway in Oakland.  </a:t>
            </a:r>
            <a:r>
              <a:rPr lang="en-US" sz="1400" dirty="0" smtClean="0"/>
              <a:t>(</a:t>
            </a:r>
            <a:r>
              <a:rPr lang="en-US" sz="1400" i="1" dirty="0" smtClean="0"/>
              <a:t>S.F. Chronicle</a:t>
            </a:r>
            <a:r>
              <a:rPr lang="en-US" sz="1400" dirty="0" smtClean="0"/>
              <a:t>, Apr. 20, 1913, p. 41).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Survived by his second wife, a 7-year-old son, and two sons from his first wife, Emily Scott.  Emily was daughter of So. Cal.’s largest land-owning forty-niner, and died from successive “nervous breakdowns” after Du Ray’s suicide. </a:t>
            </a:r>
            <a:r>
              <a:rPr lang="en-US" sz="1400" dirty="0" smtClean="0"/>
              <a:t> (</a:t>
            </a:r>
            <a:r>
              <a:rPr lang="en-US" sz="1400" i="1" dirty="0" smtClean="0"/>
              <a:t>L.A. Times, </a:t>
            </a:r>
            <a:r>
              <a:rPr lang="en-US" sz="1400" dirty="0" smtClean="0"/>
              <a:t>Oct. 13, 1919, p. II 10)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7582"/>
            <a:ext cx="7696199" cy="131601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2.  Reinhold Glinka v. Joseph </a:t>
            </a:r>
            <a:r>
              <a:rPr lang="en-US" sz="3600" b="1" dirty="0" err="1" smtClean="0">
                <a:solidFill>
                  <a:schemeClr val="accent2"/>
                </a:solidFill>
              </a:rPr>
              <a:t>Wundsch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400" dirty="0" smtClean="0"/>
              <a:t>Court:  Alameda County Superior </a:t>
            </a:r>
            <a:br>
              <a:rPr lang="en-US" sz="2400" dirty="0" smtClean="0"/>
            </a:br>
            <a:r>
              <a:rPr lang="en-US" sz="2400" dirty="0" smtClean="0"/>
              <a:t>File Date:  1894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438400"/>
            <a:ext cx="4114800" cy="377699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Complaint : Sept. 1, 1894, P &amp; D enter into partnership to sell tin wares. “</a:t>
            </a:r>
            <a:r>
              <a:rPr lang="en-US" sz="3200" i="1" dirty="0" smtClean="0"/>
              <a:t>The Oakland </a:t>
            </a:r>
            <a:r>
              <a:rPr lang="en-US" sz="3200" i="1" dirty="0" err="1" smtClean="0"/>
              <a:t>Tinware</a:t>
            </a:r>
            <a:r>
              <a:rPr lang="en-US" sz="3200" i="1" dirty="0" smtClean="0"/>
              <a:t> Factory</a:t>
            </a:r>
            <a:r>
              <a:rPr lang="en-US" sz="3200" dirty="0" smtClean="0"/>
              <a:t>.”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Oct. 13, 1894, D took “exclusive possession” of Factory, locking doors.  D later re-opened, but would not permit P to participate in profits from sale of goods in which P &amp; D equally invested.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P requests appointment of receiver to dissolve business, valued at over $625.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3200400" cy="3102628"/>
          </a:xfrm>
        </p:spPr>
      </p:pic>
      <p:sp>
        <p:nvSpPr>
          <p:cNvPr id="7" name="TextBox 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2"/>
            <a:ext cx="7467599" cy="120248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case makes the news…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40" y="2415848"/>
            <a:ext cx="5083969" cy="29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5530334"/>
            <a:ext cx="362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S.F. Chronicle, </a:t>
            </a:r>
            <a:r>
              <a:rPr lang="en-US" dirty="0"/>
              <a:t>Oct 19, </a:t>
            </a:r>
            <a:r>
              <a:rPr lang="en-US" dirty="0" smtClean="0"/>
              <a:t>1894, p. 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31" y="1453753"/>
            <a:ext cx="4607185" cy="471394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656372">
            <a:off x="2234811" y="5508133"/>
            <a:ext cx="1268269" cy="55405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801127" y="1981200"/>
            <a:ext cx="2604356" cy="359347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b="1" dirty="0" smtClean="0"/>
              <a:t>Law of Remedies:   </a:t>
            </a:r>
            <a:r>
              <a:rPr lang="en-US" sz="2000" dirty="0" smtClean="0"/>
              <a:t>What is a party entitled to when agreement is “violated”?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 smtClean="0"/>
              <a:t>Injunctive relief, costs of suit, accounting,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9289" y="838200"/>
            <a:ext cx="28945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Glinka’s Prayer </a:t>
            </a:r>
            <a:r>
              <a:rPr lang="en-US" sz="2800" b="1" dirty="0" smtClean="0">
                <a:latin typeface="+mj-lt"/>
              </a:rPr>
              <a:t>for Relief</a:t>
            </a:r>
            <a:endParaRPr lang="en-US" sz="2800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Wundsch</a:t>
            </a:r>
            <a:r>
              <a:rPr lang="en-US" sz="3200" b="1" dirty="0" smtClean="0"/>
              <a:t> Files Answer </a:t>
            </a:r>
            <a:br>
              <a:rPr lang="en-US" sz="3200" b="1" dirty="0" smtClean="0"/>
            </a:br>
            <a:r>
              <a:rPr lang="en-US" sz="3200" b="1" dirty="0" smtClean="0"/>
              <a:t>&amp; Cross-Complaint…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91400" cy="405294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 smtClean="0"/>
              <a:t>Asserts P’s only contributions were:  circle &amp; table shears, double </a:t>
            </a:r>
            <a:r>
              <a:rPr lang="en-US" sz="2200" dirty="0" err="1" smtClean="0"/>
              <a:t>seamer</a:t>
            </a:r>
            <a:r>
              <a:rPr lang="en-US" sz="2200" dirty="0" smtClean="0"/>
              <a:t>.  No other capital investment.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D performed all covenants, P did not – resulting in Cross-Complaint because: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It was </a:t>
            </a:r>
            <a:r>
              <a:rPr lang="en-US" i="1" dirty="0" smtClean="0"/>
              <a:t>P </a:t>
            </a:r>
            <a:r>
              <a:rPr lang="en-US" dirty="0" smtClean="0"/>
              <a:t>who locked </a:t>
            </a:r>
            <a:r>
              <a:rPr lang="en-US" i="1" dirty="0" smtClean="0"/>
              <a:t>D</a:t>
            </a:r>
            <a:r>
              <a:rPr lang="en-US" dirty="0" smtClean="0"/>
              <a:t> out of store.</a:t>
            </a:r>
            <a:endParaRPr lang="en-US" i="1" dirty="0" smtClean="0"/>
          </a:p>
          <a:p>
            <a:pPr lvl="2">
              <a:spcBef>
                <a:spcPts val="1200"/>
              </a:spcBef>
            </a:pPr>
            <a:r>
              <a:rPr lang="en-US" dirty="0" smtClean="0"/>
              <a:t>P defrauded D by selling off goods and pocketing cash.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P &amp; D had “agreed” that if a party defrauded the other, the other party could take sole possession &amp; ownership.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Wundsch</a:t>
            </a:r>
            <a:r>
              <a:rPr lang="en-US" sz="3200" b="1" dirty="0"/>
              <a:t> </a:t>
            </a:r>
            <a:r>
              <a:rPr lang="en-US" sz="3200" b="1" dirty="0" smtClean="0"/>
              <a:t>Attaches Agreement</a:t>
            </a:r>
            <a:endParaRPr lang="en-US" sz="32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2133600" cy="41910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/>
              <a:t>Contract Law:</a:t>
            </a:r>
            <a:r>
              <a:rPr lang="en-US" sz="2000" dirty="0" smtClean="0"/>
              <a:t>  Excellent examples of language, terms &amp; conditions 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/>
              <a:t>Evidence Law:  </a:t>
            </a:r>
            <a:r>
              <a:rPr lang="en-US" sz="2000" dirty="0" smtClean="0"/>
              <a:t>“Copies” of agreements are often attestations of terms rather than counter-signed copy.</a:t>
            </a:r>
            <a:endParaRPr lang="en-US" sz="20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5173151" cy="4656792"/>
          </a:xfrm>
        </p:spPr>
      </p:pic>
      <p:sp>
        <p:nvSpPr>
          <p:cNvPr id="18" name="Right Arrow 17"/>
          <p:cNvSpPr/>
          <p:nvPr/>
        </p:nvSpPr>
        <p:spPr>
          <a:xfrm rot="8029758">
            <a:off x="7774476" y="2348402"/>
            <a:ext cx="1247029" cy="5372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Wundsch</a:t>
            </a:r>
            <a:r>
              <a:rPr lang="en-US" sz="3200" b="1" dirty="0" smtClean="0"/>
              <a:t> Files Demurrer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8400"/>
            <a:ext cx="4885573" cy="3625528"/>
          </a:xfrm>
          <a:prstGeom prst="rect">
            <a:avLst/>
          </a:prstGeom>
        </p:spPr>
      </p:pic>
      <p:sp>
        <p:nvSpPr>
          <p:cNvPr id="13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762000" y="1752600"/>
            <a:ext cx="2438400" cy="44957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/>
              <a:t>Civil Procedure:  </a:t>
            </a:r>
            <a:r>
              <a:rPr lang="en-US" sz="2000" dirty="0" smtClean="0"/>
              <a:t>Failure to state cause of action; also, both demurrer &amp; answer?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000" b="1" dirty="0" smtClean="0"/>
              <a:t>Civil Procedure:  </a:t>
            </a:r>
            <a:r>
              <a:rPr lang="en-US" sz="2000" dirty="0" smtClean="0"/>
              <a:t>Grounds set forth in “Affidavit,” apparently functioning as a Memo of Points &amp; Authorities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9911819">
            <a:off x="3096138" y="5087877"/>
            <a:ext cx="1009778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63021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Texas Task Force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6781800" cy="4876800"/>
          </a:xfrm>
        </p:spPr>
        <p:txBody>
          <a:bodyPr>
            <a:noAutofit/>
          </a:bodyPr>
          <a:lstStyle/>
          <a:p>
            <a:pPr marL="274320" lvl="3" indent="-274320">
              <a:spcBef>
                <a:spcPts val="1200"/>
              </a:spcBef>
            </a:pPr>
            <a:r>
              <a:rPr lang="en-US" dirty="0" smtClean="0"/>
              <a:t>Research by Kroger and </a:t>
            </a:r>
            <a:r>
              <a:rPr lang="en-US" dirty="0" err="1" smtClean="0"/>
              <a:t>Tx</a:t>
            </a:r>
            <a:r>
              <a:rPr lang="en-US" dirty="0" smtClean="0"/>
              <a:t>. Sup. Ct. Chief Justice Jefferson for 19</a:t>
            </a:r>
            <a:r>
              <a:rPr lang="en-US" baseline="30000" dirty="0" smtClean="0"/>
              <a:t>th</a:t>
            </a:r>
            <a:r>
              <a:rPr lang="en-US" dirty="0" smtClean="0"/>
              <a:t>-century case file.  Records in poor condition, overflowing.  </a:t>
            </a:r>
          </a:p>
          <a:p>
            <a:pPr marL="274320" lvl="3" indent="-274320">
              <a:spcBef>
                <a:spcPts val="1200"/>
              </a:spcBef>
            </a:pPr>
            <a:r>
              <a:rPr lang="en-US" dirty="0" err="1" smtClean="0"/>
              <a:t>Tx</a:t>
            </a:r>
            <a:r>
              <a:rPr lang="en-US" dirty="0" smtClean="0"/>
              <a:t>. Supreme Court appointed task force to assess status and develop protection plan</a:t>
            </a:r>
          </a:p>
          <a:p>
            <a:pPr marL="640080" lvl="4" indent="-274320">
              <a:spcBef>
                <a:spcPts val="1200"/>
              </a:spcBef>
            </a:pPr>
            <a:r>
              <a:rPr lang="en-US" dirty="0" smtClean="0"/>
              <a:t>Judges, lawyers, professors, clerks; archivists from State Library and Archives Comm., Historical Comm., </a:t>
            </a:r>
            <a:r>
              <a:rPr lang="en-US" dirty="0" err="1" smtClean="0"/>
              <a:t>Tx</a:t>
            </a:r>
            <a:r>
              <a:rPr lang="en-US" dirty="0" smtClean="0"/>
              <a:t>. Sup. Ct., and State Bar</a:t>
            </a:r>
          </a:p>
          <a:p>
            <a:pPr marL="274320" lvl="3" indent="-274320">
              <a:spcBef>
                <a:spcPts val="1200"/>
              </a:spcBef>
            </a:pPr>
            <a:r>
              <a:rPr lang="en-US" dirty="0" smtClean="0"/>
              <a:t>Survey distributed to clerks in 254 counties.  17% had records dating to Republic (1836-1845), 23% had early statehood (1846-1845), and 36% had records beginning 1877-1920</a:t>
            </a:r>
          </a:p>
          <a:p>
            <a:pPr marL="274320" lvl="3" indent="-274320">
              <a:spcBef>
                <a:spcPts val="1200"/>
              </a:spcBef>
            </a:pPr>
            <a:r>
              <a:rPr lang="en-US" dirty="0" smtClean="0"/>
              <a:t>Still on file:  Sam Houston v. Mirabeau Lamar, early statehood and Mexican land grant disputes, Pre-Civil War slavery records, trials for John Wesley Hardin, Bonnie &amp; Clyde, etc.</a:t>
            </a:r>
          </a:p>
          <a:p>
            <a:pPr marL="274320" lvl="3" indent="-274320" algn="ctr">
              <a:buNone/>
            </a:pPr>
            <a:endParaRPr lang="en-US" sz="1400" dirty="0" smtClean="0"/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How was the case resolved?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981200"/>
            <a:ext cx="6858000" cy="2995294"/>
          </a:xfrm>
        </p:spPr>
        <p:txBody>
          <a:bodyPr/>
          <a:lstStyle/>
          <a:p>
            <a:r>
              <a:rPr lang="en-US" sz="2200" dirty="0" smtClean="0"/>
              <a:t>No judgment in file, but the demurrer Affidavit reveals the Court appointed a receiver to dissolve partnership.  Parties return one year later: Defamation!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5334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San Francisco Chronicle, Jan. 16, 1896, p. 11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88" y="3505200"/>
            <a:ext cx="3918119" cy="14712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7107" y="3696562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San Francisco Chronicle, Oct. 13, 1895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01" y="5217548"/>
            <a:ext cx="4446228" cy="850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5245" cy="1524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3.  Continental </a:t>
            </a:r>
            <a:r>
              <a:rPr lang="en-US" sz="3200" b="1" dirty="0" err="1" smtClean="0">
                <a:solidFill>
                  <a:schemeClr val="accent2"/>
                </a:solidFill>
              </a:rPr>
              <a:t>Bldg</a:t>
            </a:r>
            <a:r>
              <a:rPr lang="en-US" sz="3200" b="1" dirty="0" smtClean="0">
                <a:solidFill>
                  <a:schemeClr val="accent2"/>
                </a:solidFill>
              </a:rPr>
              <a:t> &amp; Loan Assoc. </a:t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v. R.L. </a:t>
            </a:r>
            <a:r>
              <a:rPr lang="en-US" sz="3200" b="1" dirty="0" err="1" smtClean="0">
                <a:solidFill>
                  <a:schemeClr val="accent2"/>
                </a:solidFill>
              </a:rPr>
              <a:t>Aitchison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Court: Alameda County Superior</a:t>
            </a:r>
            <a:br>
              <a:rPr lang="en-US" sz="2000" dirty="0" smtClean="0"/>
            </a:br>
            <a:r>
              <a:rPr lang="en-US" sz="2000" dirty="0" smtClean="0"/>
              <a:t>File Date: 1894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514600"/>
            <a:ext cx="7315200" cy="16764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Suit to resolve property rights, and for quiet title to land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 unable to serve summons because D couldn’t be found</a:t>
            </a:r>
          </a:p>
          <a:p>
            <a:pPr>
              <a:spcBef>
                <a:spcPts val="1200"/>
              </a:spcBef>
            </a:pPr>
            <a:r>
              <a:rPr lang="en-US" dirty="0"/>
              <a:t>L</a:t>
            </a:r>
            <a:r>
              <a:rPr lang="en-US" dirty="0" smtClean="0"/>
              <a:t>egal and cultural issues implicated by suit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71950"/>
            <a:ext cx="5137153" cy="1926431"/>
          </a:xfrm>
        </p:spPr>
      </p:pic>
      <p:sp>
        <p:nvSpPr>
          <p:cNvPr id="7" name="TextBox 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0"/>
            <a:ext cx="6965245" cy="106680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Civil Procedure:</a:t>
            </a:r>
            <a:br>
              <a:rPr lang="en-US" sz="3600" b="1" dirty="0" smtClean="0"/>
            </a:br>
            <a:r>
              <a:rPr lang="en-US" sz="3600" b="1" dirty="0" smtClean="0"/>
              <a:t>How to Serve Notice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75456"/>
            <a:ext cx="6846311" cy="813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88662"/>
            <a:ext cx="6845238" cy="2742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2"/>
            <a:ext cx="7391399" cy="120248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Intersection of </a:t>
            </a:r>
            <a:br>
              <a:rPr lang="en-US" sz="3600" b="1" dirty="0" smtClean="0"/>
            </a:br>
            <a:r>
              <a:rPr lang="en-US" sz="3600" b="1" dirty="0" smtClean="0"/>
              <a:t>Law &amp; Race in 1890s Oakland</a:t>
            </a:r>
            <a:endParaRPr lang="en-US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7679"/>
            <a:ext cx="7386916" cy="2438399"/>
          </a:xfrm>
        </p:spPr>
      </p:pic>
      <p:sp>
        <p:nvSpPr>
          <p:cNvPr id="5" name="Right Arrow 4"/>
          <p:cNvSpPr/>
          <p:nvPr/>
        </p:nvSpPr>
        <p:spPr>
          <a:xfrm rot="9243669">
            <a:off x="7675249" y="3135379"/>
            <a:ext cx="12192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1202485"/>
          </a:xfrm>
        </p:spPr>
        <p:txBody>
          <a:bodyPr/>
          <a:lstStyle/>
          <a:p>
            <a:r>
              <a:rPr lang="en-US" sz="3600" b="1" dirty="0" smtClean="0"/>
              <a:t>Resolution of the Case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76400"/>
            <a:ext cx="4926204" cy="4409357"/>
          </a:xfrm>
        </p:spPr>
      </p:pic>
      <p:sp>
        <p:nvSpPr>
          <p:cNvPr id="9" name="Content Placeholder 10"/>
          <p:cNvSpPr txBox="1">
            <a:spLocks/>
          </p:cNvSpPr>
          <p:nvPr/>
        </p:nvSpPr>
        <p:spPr>
          <a:xfrm>
            <a:off x="782392" y="2743200"/>
            <a:ext cx="2341808" cy="2084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b="1" dirty="0" smtClean="0"/>
              <a:t>Property Law</a:t>
            </a:r>
            <a:r>
              <a:rPr lang="en-US" dirty="0" smtClean="0"/>
              <a:t>:  Decree Quieting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1295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4.  In the matter of Rudolf </a:t>
            </a:r>
            <a:r>
              <a:rPr lang="en-US" sz="3600" b="1" dirty="0" err="1" smtClean="0">
                <a:solidFill>
                  <a:schemeClr val="accent2"/>
                </a:solidFill>
              </a:rPr>
              <a:t>Bartsch</a:t>
            </a:r>
            <a:r>
              <a:rPr lang="en-US" sz="3600" b="1" dirty="0" smtClean="0">
                <a:solidFill>
                  <a:schemeClr val="accent2"/>
                </a:solidFill>
              </a:rPr>
              <a:t>, </a:t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an Insolvent Debtor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2401077"/>
            <a:ext cx="3200400" cy="377112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Request for declaration of insolvency, and permission for estate assignee to sell off property (12 tons clay, 409 vases, 2 turntables)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Reveals substance of Cal. </a:t>
            </a:r>
            <a:r>
              <a:rPr lang="en-US" sz="2000" b="1" dirty="0" smtClean="0"/>
              <a:t>debtor/creditor law</a:t>
            </a:r>
            <a:r>
              <a:rPr lang="en-US" sz="2000" dirty="0" smtClean="0"/>
              <a:t>, and useful for teaching </a:t>
            </a:r>
            <a:r>
              <a:rPr lang="en-US" sz="2000" b="1" dirty="0" smtClean="0"/>
              <a:t>legislative history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70" y="2209800"/>
            <a:ext cx="3867479" cy="3853615"/>
          </a:xfrm>
        </p:spPr>
      </p:pic>
      <p:sp>
        <p:nvSpPr>
          <p:cNvPr id="7" name="TextBox 6"/>
          <p:cNvSpPr txBox="1"/>
          <p:nvPr/>
        </p:nvSpPr>
        <p:spPr>
          <a:xfrm>
            <a:off x="762000" y="1752600"/>
            <a:ext cx="358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Court: Alameda County Superior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Filed: 1896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60000">
            <a:off x="941930" y="1245799"/>
            <a:ext cx="3064827" cy="19108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Petition Made Pursuant to Newly-Enacted Debtor Statute</a:t>
            </a:r>
            <a:endParaRPr lang="en-U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4628435" y="1324347"/>
            <a:ext cx="3622467" cy="4411518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 rot="-60000">
            <a:off x="930270" y="3276495"/>
            <a:ext cx="3048891" cy="235557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Statutes </a:t>
            </a:r>
            <a:r>
              <a:rPr lang="en-US" dirty="0"/>
              <a:t>1895, p. 131, c. </a:t>
            </a:r>
            <a:r>
              <a:rPr lang="en-US" dirty="0" smtClean="0"/>
              <a:t>143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2400"/>
            <a:ext cx="3340470" cy="207793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0101769">
            <a:off x="3338708" y="4925716"/>
            <a:ext cx="1357695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The Affidavit </a:t>
            </a:r>
            <a:r>
              <a:rPr lang="en-US" sz="3600" b="1" dirty="0" err="1" smtClean="0"/>
              <a:t>Bartsch</a:t>
            </a:r>
            <a:r>
              <a:rPr lang="en-US" sz="3600" b="1" dirty="0" smtClean="0"/>
              <a:t> filed tracks statutory language…</a:t>
            </a:r>
            <a:endParaRPr lang="en-US" sz="36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22804"/>
            <a:ext cx="4820311" cy="1708214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25994"/>
            <a:ext cx="4648200" cy="2208125"/>
          </a:xfrm>
        </p:spPr>
      </p:pic>
      <p:sp>
        <p:nvSpPr>
          <p:cNvPr id="13" name="TextBox 12"/>
          <p:cNvSpPr txBox="1"/>
          <p:nvPr/>
        </p:nvSpPr>
        <p:spPr>
          <a:xfrm>
            <a:off x="5831983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Bartsch’s</a:t>
            </a:r>
            <a:r>
              <a:rPr lang="en-US" dirty="0" smtClean="0"/>
              <a:t> Affidavit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550779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Statutory Requirement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05000" y="5877129"/>
            <a:ext cx="1143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31983" y="2895600"/>
            <a:ext cx="11011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The Insolvent Act of 1895 Replaced Equivalent Act of 1880</a:t>
            </a:r>
            <a:endParaRPr lang="en-US" sz="3200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11677"/>
            <a:ext cx="7239000" cy="1262788"/>
          </a:xfrm>
        </p:spPr>
      </p:pic>
      <p:sp>
        <p:nvSpPr>
          <p:cNvPr id="17" name="TextBox 1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3501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But court forms took some time </a:t>
            </a:r>
            <a:br>
              <a:rPr lang="en-US" sz="3600" b="1" dirty="0" smtClean="0"/>
            </a:br>
            <a:r>
              <a:rPr lang="en-US" sz="3600" b="1" dirty="0" smtClean="0"/>
              <a:t>to catch up to the law…</a:t>
            </a:r>
            <a:endParaRPr lang="en-US" sz="36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61014"/>
            <a:ext cx="5197477" cy="3790757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1708493"/>
            <a:ext cx="2209800" cy="4495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 smtClean="0"/>
              <a:t>Form still references the 1880 Act.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Blacksmithing work was expensive!</a:t>
            </a:r>
            <a:endParaRPr lang="en-US" sz="1800" dirty="0"/>
          </a:p>
        </p:txBody>
      </p:sp>
      <p:sp>
        <p:nvSpPr>
          <p:cNvPr id="11" name="Right Arrow 10"/>
          <p:cNvSpPr/>
          <p:nvPr/>
        </p:nvSpPr>
        <p:spPr>
          <a:xfrm rot="12503687">
            <a:off x="7631945" y="3633199"/>
            <a:ext cx="1408758" cy="6463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457396">
            <a:off x="1854148" y="4949789"/>
            <a:ext cx="1198641" cy="47772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Not Every File Contains a Famous Trial, But They’re All Valuable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3040" y="2119256"/>
            <a:ext cx="6461760" cy="3976743"/>
          </a:xfrm>
        </p:spPr>
        <p:txBody>
          <a:bodyPr>
            <a:normAutofit fontScale="77500" lnSpcReduction="20000"/>
          </a:bodyPr>
          <a:lstStyle/>
          <a:p>
            <a:pPr marL="274320" lvl="1">
              <a:spcBef>
                <a:spcPts val="1200"/>
              </a:spcBef>
            </a:pPr>
            <a:r>
              <a:rPr lang="en-US" sz="2600" dirty="0" smtClean="0"/>
              <a:t>Vermont </a:t>
            </a:r>
            <a:r>
              <a:rPr lang="en-US" sz="2600" dirty="0"/>
              <a:t>State Archives and Records </a:t>
            </a:r>
            <a:r>
              <a:rPr lang="en-US" sz="2600" dirty="0" smtClean="0"/>
              <a:t>Admin.’s grant:</a:t>
            </a:r>
          </a:p>
          <a:p>
            <a:pPr marL="685800" lvl="3" indent="0">
              <a:spcBef>
                <a:spcPts val="1200"/>
              </a:spcBef>
              <a:buNone/>
            </a:pPr>
            <a:r>
              <a:rPr lang="en-US" sz="2300" dirty="0" smtClean="0"/>
              <a:t>“[</a:t>
            </a:r>
            <a:r>
              <a:rPr lang="en-US" sz="2300" dirty="0"/>
              <a:t>T]he records chronicle not only </a:t>
            </a:r>
            <a:r>
              <a:rPr lang="en-US" sz="2300" b="1" dirty="0">
                <a:solidFill>
                  <a:schemeClr val="accent2"/>
                </a:solidFill>
              </a:rPr>
              <a:t>the Vermont judicial system </a:t>
            </a:r>
            <a:r>
              <a:rPr lang="en-US" sz="2300" dirty="0"/>
              <a:t>but also </a:t>
            </a:r>
            <a:r>
              <a:rPr lang="en-US" sz="2300" b="1" dirty="0">
                <a:solidFill>
                  <a:schemeClr val="accent2"/>
                </a:solidFill>
              </a:rPr>
              <a:t>the larger American experience</a:t>
            </a:r>
            <a:r>
              <a:rPr lang="en-US" sz="2300" dirty="0">
                <a:solidFill>
                  <a:schemeClr val="accent2"/>
                </a:solidFill>
              </a:rPr>
              <a:t>, </a:t>
            </a:r>
            <a:r>
              <a:rPr lang="en-US" sz="2300" dirty="0"/>
              <a:t>and will expand perspectives on numerous issues, including </a:t>
            </a:r>
            <a:r>
              <a:rPr lang="en-US" sz="2300" b="1" dirty="0">
                <a:solidFill>
                  <a:schemeClr val="accent2"/>
                </a:solidFill>
              </a:rPr>
              <a:t>crime and punishment, economics, and all facets of social history</a:t>
            </a:r>
            <a:r>
              <a:rPr lang="en-US" sz="2300" dirty="0" smtClean="0">
                <a:solidFill>
                  <a:schemeClr val="accent2"/>
                </a:solidFill>
              </a:rPr>
              <a:t>.” </a:t>
            </a:r>
            <a:r>
              <a:rPr lang="en-US" sz="2300" dirty="0" smtClean="0"/>
              <a:t>(VSARA In the News, Autumn 2011)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Cal. </a:t>
            </a:r>
            <a:r>
              <a:rPr lang="en-US" sz="2600" dirty="0"/>
              <a:t>Rule of Court </a:t>
            </a:r>
            <a:r>
              <a:rPr lang="en-US" sz="2600" dirty="0" smtClean="0"/>
              <a:t>10.855 expressly recognizes:</a:t>
            </a:r>
            <a:endParaRPr lang="en-US" sz="2600" dirty="0"/>
          </a:p>
          <a:p>
            <a:pPr lvl="1">
              <a:spcBef>
                <a:spcPts val="1200"/>
              </a:spcBef>
              <a:buNone/>
            </a:pPr>
            <a:r>
              <a:rPr lang="en-US" sz="2300" dirty="0" smtClean="0"/>
              <a:t>	“establishes </a:t>
            </a:r>
            <a:r>
              <a:rPr lang="en-US" sz="2300" dirty="0"/>
              <a:t>a program to preserve in perpetuity for study by historians and other </a:t>
            </a:r>
            <a:r>
              <a:rPr lang="en-US" sz="2300" dirty="0" smtClean="0"/>
              <a:t>researchers…</a:t>
            </a:r>
            <a:r>
              <a:rPr lang="en-US" sz="2300" b="1" dirty="0" smtClean="0">
                <a:solidFill>
                  <a:schemeClr val="accent2"/>
                </a:solidFill>
              </a:rPr>
              <a:t>to </a:t>
            </a:r>
            <a:r>
              <a:rPr lang="en-US" sz="2300" b="1" dirty="0">
                <a:solidFill>
                  <a:schemeClr val="accent2"/>
                </a:solidFill>
              </a:rPr>
              <a:t>document the progress and development of the judicial system, and to preserve evidence of significant events and social trends</a:t>
            </a:r>
            <a:r>
              <a:rPr lang="en-US" sz="2300" dirty="0"/>
              <a:t>.”</a:t>
            </a:r>
          </a:p>
          <a:p>
            <a:pPr marL="685800" lvl="3" indent="0">
              <a:spcBef>
                <a:spcPts val="1200"/>
              </a:spcBef>
              <a:buNone/>
            </a:pPr>
            <a:endParaRPr lang="en-US" sz="1900" dirty="0" smtClean="0"/>
          </a:p>
          <a:p>
            <a:pPr marL="685800" lvl="3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Future Plans </a:t>
            </a:r>
            <a:br>
              <a:rPr lang="en-US" sz="3600" b="1" dirty="0" smtClean="0"/>
            </a:br>
            <a:r>
              <a:rPr lang="en-US" sz="3600" b="1" dirty="0" smtClean="0"/>
              <a:t>for the SLS Collection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2119257"/>
            <a:ext cx="6934200" cy="41291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Finding aids (internal &amp; external research)</a:t>
            </a:r>
          </a:p>
          <a:p>
            <a:r>
              <a:rPr lang="en-US" dirty="0" smtClean="0"/>
              <a:t>File entry into database using attributes like:</a:t>
            </a:r>
          </a:p>
          <a:p>
            <a:pPr lvl="2"/>
            <a:r>
              <a:rPr lang="en-US" dirty="0" smtClean="0"/>
              <a:t>County</a:t>
            </a:r>
          </a:p>
          <a:p>
            <a:pPr lvl="2"/>
            <a:r>
              <a:rPr lang="en-US" dirty="0" smtClean="0"/>
              <a:t>Court Name</a:t>
            </a:r>
          </a:p>
          <a:p>
            <a:pPr lvl="2"/>
            <a:r>
              <a:rPr lang="en-US" dirty="0" smtClean="0"/>
              <a:t>Case Number</a:t>
            </a:r>
          </a:p>
          <a:p>
            <a:pPr lvl="2"/>
            <a:r>
              <a:rPr lang="en-US" dirty="0" smtClean="0"/>
              <a:t>Party Names </a:t>
            </a:r>
          </a:p>
          <a:p>
            <a:pPr lvl="2"/>
            <a:r>
              <a:rPr lang="en-US" dirty="0" smtClean="0"/>
              <a:t>Date Filed</a:t>
            </a:r>
          </a:p>
          <a:p>
            <a:pPr lvl="2"/>
            <a:r>
              <a:rPr lang="en-US" dirty="0" smtClean="0"/>
              <a:t>Nature of Suit</a:t>
            </a:r>
          </a:p>
          <a:p>
            <a:r>
              <a:rPr lang="en-US" dirty="0" smtClean="0"/>
              <a:t>Possible exportation of database files into S.U. catalog</a:t>
            </a:r>
          </a:p>
          <a:p>
            <a:r>
              <a:rPr lang="en-US" dirty="0" smtClean="0"/>
              <a:t>Digitization?  </a:t>
            </a:r>
          </a:p>
          <a:p>
            <a:r>
              <a:rPr lang="en-US" dirty="0" smtClean="0"/>
              <a:t>Collaboration? 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chemeClr val="accent2"/>
                </a:solidFill>
              </a:rPr>
              <a:t>Which brings us to…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145868" cy="129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Future Plans for Collaboration: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accent2"/>
                </a:solidFill>
              </a:rPr>
              <a:t>Some Assembly Required!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6858000" cy="373379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L</a:t>
            </a:r>
            <a:r>
              <a:rPr lang="en-US" dirty="0" smtClean="0"/>
              <a:t>aw schools and libraries can work together to rescue state trial court records in 3 main ways:</a:t>
            </a:r>
          </a:p>
          <a:p>
            <a:pPr lvl="1">
              <a:spcBef>
                <a:spcPts val="1200"/>
              </a:spcBef>
            </a:pPr>
            <a:r>
              <a:rPr lang="en-US" sz="2400" b="1" i="1" dirty="0" smtClean="0"/>
              <a:t>Participate in file acquisition &amp; management </a:t>
            </a:r>
            <a:r>
              <a:rPr lang="en-US" sz="2400" dirty="0" smtClean="0"/>
              <a:t>in permissive states</a:t>
            </a:r>
          </a:p>
          <a:p>
            <a:pPr lvl="1">
              <a:spcBef>
                <a:spcPts val="1200"/>
              </a:spcBef>
            </a:pPr>
            <a:r>
              <a:rPr lang="en-US" sz="2400" b="1" i="1" dirty="0" smtClean="0"/>
              <a:t>Raise awareness</a:t>
            </a:r>
            <a:r>
              <a:rPr lang="en-US" sz="2400" i="1" dirty="0" smtClean="0"/>
              <a:t> </a:t>
            </a:r>
            <a:r>
              <a:rPr lang="en-US" sz="2400" dirty="0" smtClean="0"/>
              <a:t>in states with vague rules</a:t>
            </a:r>
          </a:p>
          <a:p>
            <a:pPr lvl="1">
              <a:spcBef>
                <a:spcPts val="1200"/>
              </a:spcBef>
            </a:pPr>
            <a:r>
              <a:rPr lang="en-US" sz="2400" b="1" i="1" dirty="0" smtClean="0"/>
              <a:t>Lobby to change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restrictions</a:t>
            </a:r>
            <a:r>
              <a:rPr lang="en-US" sz="2400" i="1" dirty="0" smtClean="0"/>
              <a:t> </a:t>
            </a:r>
            <a:r>
              <a:rPr lang="en-US" sz="2400" dirty="0" smtClean="0"/>
              <a:t>in states where cultural institutions are overlooked/excluded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Assembling the Pieces: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accent2"/>
                </a:solidFill>
              </a:rPr>
              <a:t>Technology &amp; Logistics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162800" cy="38100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Working groups?</a:t>
            </a:r>
            <a:endParaRPr lang="en-US" sz="2600" dirty="0"/>
          </a:p>
          <a:p>
            <a:pPr>
              <a:spcBef>
                <a:spcPts val="1200"/>
              </a:spcBef>
            </a:pPr>
            <a:r>
              <a:rPr lang="en-US" sz="2600" dirty="0" smtClean="0"/>
              <a:t>Web-based </a:t>
            </a:r>
            <a:r>
              <a:rPr lang="en-US" sz="2600" dirty="0"/>
              <a:t>collection </a:t>
            </a:r>
            <a:r>
              <a:rPr lang="en-US" sz="2600" dirty="0" smtClean="0"/>
              <a:t>management? 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Grants?</a:t>
            </a:r>
          </a:p>
          <a:p>
            <a:pPr lvl="1">
              <a:spcBef>
                <a:spcPts val="1200"/>
              </a:spcBef>
            </a:pPr>
            <a:r>
              <a:rPr lang="en-US" i="1" dirty="0" smtClean="0"/>
              <a:t>Texas Historical Comm.</a:t>
            </a:r>
            <a:r>
              <a:rPr lang="en-US" dirty="0" smtClean="0"/>
              <a:t>:  Run by Texas Bar.  Donations!</a:t>
            </a:r>
          </a:p>
          <a:p>
            <a:pPr lvl="1">
              <a:spcBef>
                <a:spcPts val="1200"/>
              </a:spcBef>
            </a:pPr>
            <a:r>
              <a:rPr lang="en-US" i="1" dirty="0" smtClean="0"/>
              <a:t>Vermont Grants</a:t>
            </a:r>
            <a:r>
              <a:rPr lang="en-US" dirty="0" smtClean="0"/>
              <a:t>:  Vermont</a:t>
            </a:r>
            <a:r>
              <a:rPr lang="en-US" dirty="0"/>
              <a:t> State Archives and Records Administration </a:t>
            </a:r>
            <a:r>
              <a:rPr lang="en-US" dirty="0" smtClean="0"/>
              <a:t>awarded $</a:t>
            </a:r>
            <a:r>
              <a:rPr lang="en-US" dirty="0"/>
              <a:t>118,078 from the National Historical Publications and Records Commission </a:t>
            </a:r>
            <a:r>
              <a:rPr lang="en-US" dirty="0" smtClean="0"/>
              <a:t>to </a:t>
            </a:r>
            <a:r>
              <a:rPr lang="en-US" dirty="0"/>
              <a:t>preserve and make more accessible archival court </a:t>
            </a:r>
            <a:r>
              <a:rPr lang="en-US" dirty="0" smtClean="0"/>
              <a:t>records, dating </a:t>
            </a:r>
            <a:r>
              <a:rPr lang="en-US" dirty="0"/>
              <a:t>from 1794 to </a:t>
            </a:r>
            <a:r>
              <a:rPr lang="en-US" dirty="0" smtClean="0"/>
              <a:t>1945. 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For now, each state’s historical files remain largely unassembled…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85999"/>
            <a:ext cx="6196405" cy="34370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Open for your discussion, input, and interest.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/>
              <a:t>Thank you for participating!</a:t>
            </a:r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Rachael G. Samberg</a:t>
            </a:r>
          </a:p>
          <a:p>
            <a:pPr marL="0" indent="0" algn="ctr">
              <a:buNone/>
            </a:pPr>
            <a:r>
              <a:rPr lang="en-US" sz="1800" dirty="0" smtClean="0"/>
              <a:t>Reference Librarian</a:t>
            </a:r>
          </a:p>
          <a:p>
            <a:pPr marL="0" indent="0" algn="ctr">
              <a:buNone/>
            </a:pPr>
            <a:r>
              <a:rPr lang="en-US" sz="1800" dirty="0" smtClean="0">
                <a:hlinkClick r:id="rId3"/>
              </a:rPr>
              <a:t>rsamberg@law.stanford.edu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(650) 725-0806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17583"/>
            <a:ext cx="7145868" cy="85881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Legal Lessons…Too Many to List!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905000"/>
            <a:ext cx="3733800" cy="44958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/>
              <a:t>Contract terms, interpretation, enforcement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Property rights </a:t>
            </a:r>
            <a:r>
              <a:rPr lang="en-US" sz="2000" dirty="0" smtClean="0"/>
              <a:t>(e.g. easements, licenses)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Claims/crimes </a:t>
            </a:r>
            <a:r>
              <a:rPr lang="en-US" sz="2000" dirty="0" smtClean="0"/>
              <a:t>(e.g. </a:t>
            </a:r>
            <a:r>
              <a:rPr lang="en-US" sz="2000" dirty="0" err="1" smtClean="0"/>
              <a:t>assumpsit</a:t>
            </a:r>
            <a:r>
              <a:rPr lang="en-US" sz="2000" dirty="0" smtClean="0"/>
              <a:t>, trover, </a:t>
            </a:r>
            <a:r>
              <a:rPr lang="en-US" sz="2000" dirty="0"/>
              <a:t>“Marking </a:t>
            </a:r>
            <a:r>
              <a:rPr lang="en-US" sz="2000" dirty="0" smtClean="0"/>
              <a:t>Unmarked </a:t>
            </a:r>
            <a:r>
              <a:rPr lang="en-US" sz="2000" dirty="0"/>
              <a:t>Hog Without </a:t>
            </a:r>
            <a:r>
              <a:rPr lang="en-US" sz="2000" dirty="0" smtClean="0"/>
              <a:t>Consent </a:t>
            </a:r>
            <a:r>
              <a:rPr lang="en-US" sz="2000" dirty="0"/>
              <a:t>of </a:t>
            </a:r>
            <a:r>
              <a:rPr lang="en-US" sz="2000" dirty="0" smtClean="0"/>
              <a:t>Owner”)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Statutory construction 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Evidence </a:t>
            </a:r>
            <a:r>
              <a:rPr lang="en-US" sz="2000" dirty="0" smtClean="0"/>
              <a:t>(</a:t>
            </a:r>
            <a:r>
              <a:rPr lang="en-US" sz="2000" dirty="0"/>
              <a:t>e.g. what can be used as proof of contract</a:t>
            </a:r>
            <a:r>
              <a:rPr lang="en-US" sz="20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000" i="1" dirty="0"/>
              <a:t>Remedies</a:t>
            </a:r>
            <a:r>
              <a:rPr lang="en-US" sz="2000" dirty="0"/>
              <a:t> </a:t>
            </a:r>
            <a:r>
              <a:rPr lang="en-US" sz="2000" i="1" dirty="0" smtClean="0"/>
              <a:t>&amp; sentencing</a:t>
            </a:r>
            <a:endParaRPr lang="en-US" sz="2000" dirty="0"/>
          </a:p>
          <a:p>
            <a:pPr>
              <a:spcBef>
                <a:spcPts val="1200"/>
              </a:spcBef>
            </a:pPr>
            <a:endParaRPr lang="en-US" sz="2000" i="1" dirty="0"/>
          </a:p>
          <a:p>
            <a:pPr>
              <a:spcBef>
                <a:spcPts val="1200"/>
              </a:spcBef>
            </a:pPr>
            <a:endParaRPr lang="en-US" sz="2000" i="1" dirty="0" smtClean="0"/>
          </a:p>
          <a:p>
            <a:endParaRPr lang="en-US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905000"/>
            <a:ext cx="3810000" cy="4343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/>
              <a:t>Trial &amp; discovery tactics </a:t>
            </a:r>
            <a:r>
              <a:rPr lang="en-US" sz="2000" dirty="0" smtClean="0"/>
              <a:t>(e.g. deposition questions, structure/arguments of briefs and pleadings)</a:t>
            </a:r>
          </a:p>
          <a:p>
            <a:pPr>
              <a:spcBef>
                <a:spcPts val="1200"/>
              </a:spcBef>
            </a:pPr>
            <a:r>
              <a:rPr lang="en-US" sz="2000" i="1" dirty="0"/>
              <a:t>Views on advocacy and professional responsibility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Jury instructions &amp; judge styles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Litigation </a:t>
            </a:r>
            <a:r>
              <a:rPr lang="en-US" sz="2000" i="1" dirty="0"/>
              <a:t>costs</a:t>
            </a:r>
          </a:p>
          <a:p>
            <a:pPr>
              <a:spcBef>
                <a:spcPts val="0"/>
              </a:spcBef>
            </a:pPr>
            <a:endParaRPr lang="en-US" sz="20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Substantive Law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600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Lawyering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1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021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Social History in Trial Court Records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676400"/>
            <a:ext cx="6781800" cy="3984812"/>
          </a:xfrm>
        </p:spPr>
        <p:txBody>
          <a:bodyPr>
            <a:normAutofit/>
          </a:bodyPr>
          <a:lstStyle/>
          <a:p>
            <a:r>
              <a:rPr lang="en-US" i="1" dirty="0" smtClean="0"/>
              <a:t>Lives of former slaves</a:t>
            </a:r>
          </a:p>
          <a:p>
            <a:pPr lvl="1"/>
            <a:r>
              <a:rPr lang="en-US" sz="2000" dirty="0" smtClean="0"/>
              <a:t>Due process or lack thereof (e.g. sentenced to be hanged, whipped, branded; yet counsel were sometimes appointed, and appeals were available)</a:t>
            </a:r>
          </a:p>
          <a:p>
            <a:pPr lvl="1"/>
            <a:r>
              <a:rPr lang="en-US" sz="2000" dirty="0" smtClean="0"/>
              <a:t>Court files often only extant written records</a:t>
            </a:r>
          </a:p>
          <a:p>
            <a:r>
              <a:rPr lang="en-US" i="1" dirty="0" smtClean="0"/>
              <a:t>Lives of women</a:t>
            </a:r>
          </a:p>
          <a:p>
            <a:pPr lvl="1"/>
            <a:r>
              <a:rPr lang="en-US" sz="2000" dirty="0" smtClean="0"/>
              <a:t>Property ownership rights</a:t>
            </a:r>
          </a:p>
          <a:p>
            <a:pPr lvl="1"/>
            <a:r>
              <a:rPr lang="en-US" sz="2000" dirty="0" smtClean="0"/>
              <a:t>Trends in domestic violence</a:t>
            </a:r>
          </a:p>
          <a:p>
            <a:pPr lvl="1"/>
            <a:r>
              <a:rPr lang="en-US" sz="2000" dirty="0" smtClean="0"/>
              <a:t>Divorce patterns/statistics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715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more, see Mar. 2012 </a:t>
            </a:r>
            <a:r>
              <a:rPr lang="en-US" sz="1400" i="1" dirty="0" smtClean="0"/>
              <a:t>Texas Bar Journal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“</a:t>
            </a:r>
            <a:r>
              <a:rPr lang="en-US" sz="1400" dirty="0" smtClean="0">
                <a:hlinkClick r:id="rId2"/>
              </a:rPr>
              <a:t>A History of Texas in 21 State Court Records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21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Files are in Jeopardy Nationwide:  </a:t>
            </a:r>
            <a:br>
              <a:rPr lang="en-US" sz="3600" b="1" dirty="0" smtClean="0"/>
            </a:br>
            <a:r>
              <a:rPr lang="en-US" sz="3600" b="1" dirty="0" smtClean="0"/>
              <a:t>Disarray, Decay, and Destruction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309360" cy="38243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Clerks running out of space</a:t>
            </a:r>
          </a:p>
          <a:p>
            <a:r>
              <a:rPr lang="en-US" dirty="0" smtClean="0"/>
              <a:t>Lack of funds to digitize or care for aging records</a:t>
            </a:r>
          </a:p>
          <a:p>
            <a:r>
              <a:rPr lang="en-US" dirty="0" smtClean="0"/>
              <a:t>Retention schedules may require destruction, esp. of originals after microfilming/digitization.</a:t>
            </a:r>
          </a:p>
          <a:p>
            <a:r>
              <a:rPr lang="en-US" dirty="0" smtClean="0"/>
              <a:t>Results in loss of history.  </a:t>
            </a:r>
            <a:r>
              <a:rPr lang="en-US" b="1" dirty="0" smtClean="0">
                <a:solidFill>
                  <a:schemeClr val="accent2"/>
                </a:solidFill>
              </a:rPr>
              <a:t>States taking notice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In April 2012, a historian’s dissatisfaction over being unable to find 19</a:t>
            </a:r>
            <a:r>
              <a:rPr lang="en-US" baseline="30000" dirty="0" smtClean="0"/>
              <a:t>th</a:t>
            </a:r>
            <a:r>
              <a:rPr lang="en-US" dirty="0" smtClean="0"/>
              <a:t> century murder case file led to Missouri </a:t>
            </a:r>
            <a:r>
              <a:rPr lang="en-US" dirty="0" smtClean="0"/>
              <a:t>Sec. of State creating “Local </a:t>
            </a:r>
            <a:r>
              <a:rPr lang="en-US" dirty="0" smtClean="0"/>
              <a:t>Records Preservation Project” to organize and preserve trial court records</a:t>
            </a:r>
            <a:r>
              <a:rPr lang="en-US" sz="1800" dirty="0" smtClean="0"/>
              <a:t>. </a:t>
            </a:r>
            <a:r>
              <a:rPr lang="en-US" sz="1400" dirty="0" smtClean="0"/>
              <a:t>(See “</a:t>
            </a:r>
            <a:r>
              <a:rPr lang="en-US" sz="1400" dirty="0" smtClean="0">
                <a:hlinkClick r:id="rId2"/>
              </a:rPr>
              <a:t>Truman Students Help Preserve County Court Records</a:t>
            </a:r>
            <a:r>
              <a:rPr lang="en-US" sz="1400" dirty="0" smtClean="0"/>
              <a:t>,” Apr. 18, 2012)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Who’s Involved in State Trial Court Record Preservation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137" y="2514600"/>
            <a:ext cx="6248400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Court Clerks</a:t>
            </a:r>
          </a:p>
          <a:p>
            <a:r>
              <a:rPr lang="en-US" dirty="0" smtClean="0"/>
              <a:t>State Archives &amp; Archivists</a:t>
            </a:r>
          </a:p>
          <a:p>
            <a:pPr lvl="1"/>
            <a:r>
              <a:rPr lang="en-US" dirty="0" smtClean="0"/>
              <a:t>Secretary of State</a:t>
            </a:r>
          </a:p>
          <a:p>
            <a:r>
              <a:rPr lang="en-US" dirty="0" smtClean="0"/>
              <a:t>State Historical Societies &amp; Universities</a:t>
            </a:r>
          </a:p>
          <a:p>
            <a:r>
              <a:rPr lang="en-US" dirty="0" smtClean="0"/>
              <a:t>State Supreme Court Judges</a:t>
            </a:r>
          </a:p>
          <a:p>
            <a:r>
              <a:rPr lang="en-US" dirty="0" smtClean="0"/>
              <a:t>State Bar Associations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Who to ask, and what rules to follow?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2"/>
            <a:ext cx="7467599" cy="131601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Why So Many People are Involved:</a:t>
            </a:r>
            <a:br>
              <a:rPr lang="en-US" sz="3600" b="1" dirty="0" smtClean="0"/>
            </a:br>
            <a:r>
              <a:rPr lang="en-US" sz="3600" b="1" dirty="0" smtClean="0"/>
              <a:t>Numerous Applicable Laws &amp; Policies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6196405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State statutes</a:t>
            </a:r>
          </a:p>
          <a:p>
            <a:r>
              <a:rPr lang="en-US" dirty="0" smtClean="0"/>
              <a:t>Rules of Court</a:t>
            </a:r>
          </a:p>
          <a:p>
            <a:r>
              <a:rPr lang="en-US" dirty="0" smtClean="0"/>
              <a:t>Records Retention Schedules</a:t>
            </a:r>
          </a:p>
          <a:p>
            <a:pPr lvl="1"/>
            <a:r>
              <a:rPr lang="en-US" dirty="0" smtClean="0"/>
              <a:t>Often issued by State Archives or Historical Societies, authorized by the courts to advise</a:t>
            </a:r>
          </a:p>
          <a:p>
            <a:r>
              <a:rPr lang="en-US" dirty="0" smtClean="0"/>
              <a:t>Internal Policies at State Archives, etc.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Need </a:t>
            </a:r>
            <a:r>
              <a:rPr lang="en-US" b="1" smtClean="0">
                <a:solidFill>
                  <a:schemeClr val="accent2"/>
                </a:solidFill>
              </a:rPr>
              <a:t>to look beyond </a:t>
            </a:r>
            <a:r>
              <a:rPr lang="en-US" b="1" dirty="0" smtClean="0">
                <a:solidFill>
                  <a:schemeClr val="accent2"/>
                </a:solidFill>
              </a:rPr>
              <a:t>the letter of the law…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CALI Conference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June 21,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2039</TotalTime>
  <Words>2333</Words>
  <Application>Microsoft Office PowerPoint</Application>
  <PresentationFormat>On-screen Show (4:3)</PresentationFormat>
  <Paragraphs>332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Pushpin</vt:lpstr>
      <vt:lpstr>Collecting State Trial Court Files:   How Law Schools and Libraries  Can Teach &amp; Preserve History  (and Use Technology to Do It)</vt:lpstr>
      <vt:lpstr>Mary Todd Lincoln’s Insanity Trial Papers Located in Court House</vt:lpstr>
      <vt:lpstr>Texas Task Force </vt:lpstr>
      <vt:lpstr>Not Every File Contains a Famous Trial, But They’re All Valuable</vt:lpstr>
      <vt:lpstr>Legal Lessons…Too Many to List!</vt:lpstr>
      <vt:lpstr>Social History in Trial Court Records</vt:lpstr>
      <vt:lpstr>Files are in Jeopardy Nationwide:   Disarray, Decay, and Destruction</vt:lpstr>
      <vt:lpstr>Who’s Involved in State Trial Court Record Preservation</vt:lpstr>
      <vt:lpstr>Why So Many People are Involved: Numerous Applicable Laws &amp; Policies</vt:lpstr>
      <vt:lpstr>Correspondence with  Vermont Archivist</vt:lpstr>
      <vt:lpstr>Making Sense of Preservation Paradigms: Two Foci for Interested Institutions</vt:lpstr>
      <vt:lpstr>Results of My 10-State Survey</vt:lpstr>
      <vt:lpstr>California’s Paradigm</vt:lpstr>
      <vt:lpstr>How California Trial Courts Provide Notice of Intended Destruction</vt:lpstr>
      <vt:lpstr>How Institutions Request Transfer of “To Be Discarded” California Court Files</vt:lpstr>
      <vt:lpstr>Other California  Trial Court Records Collections</vt:lpstr>
      <vt:lpstr>The Stanford Law School Collection</vt:lpstr>
      <vt:lpstr>The Storage Process</vt:lpstr>
      <vt:lpstr>What can we learn and teach from these cases?</vt:lpstr>
      <vt:lpstr>1.  Du Ray Smith v. Helena M. Tucker Court:  Alameda County Superior Filed: 1906 </vt:lpstr>
      <vt:lpstr>Tucker’s Answer:  Denials</vt:lpstr>
      <vt:lpstr>Lessons in Civil Procedure: Complaint Dismissed for Failure to Prosecute</vt:lpstr>
      <vt:lpstr>Teaching Court Files  With Secondary Sources: Hard Times for the Du Ray Smith Family</vt:lpstr>
      <vt:lpstr>2.  Reinhold Glinka v. Joseph Wundsch Court:  Alameda County Superior  File Date:  1894</vt:lpstr>
      <vt:lpstr>The case makes the news…</vt:lpstr>
      <vt:lpstr>PowerPoint Presentation</vt:lpstr>
      <vt:lpstr>Wundsch Files Answer  &amp; Cross-Complaint…</vt:lpstr>
      <vt:lpstr>Wundsch Attaches Agreement</vt:lpstr>
      <vt:lpstr>Wundsch Files Demurrer</vt:lpstr>
      <vt:lpstr>How was the case resolved?</vt:lpstr>
      <vt:lpstr>3.  Continental Bldg &amp; Loan Assoc.  v. R.L. Aitchison Court: Alameda County Superior File Date: 1894 </vt:lpstr>
      <vt:lpstr>Civil Procedure: How to Serve Notice</vt:lpstr>
      <vt:lpstr>Intersection of  Law &amp; Race in 1890s Oakland</vt:lpstr>
      <vt:lpstr>Resolution of the Case</vt:lpstr>
      <vt:lpstr>4.  In the matter of Rudolf Bartsch,  an Insolvent Debtor </vt:lpstr>
      <vt:lpstr>Petition Made Pursuant to Newly-Enacted Debtor Statute</vt:lpstr>
      <vt:lpstr>The Affidavit Bartsch filed tracks statutory language…</vt:lpstr>
      <vt:lpstr>The Insolvent Act of 1895 Replaced Equivalent Act of 1880</vt:lpstr>
      <vt:lpstr>But court forms took some time  to catch up to the law…</vt:lpstr>
      <vt:lpstr>Future Plans  for the SLS Collection</vt:lpstr>
      <vt:lpstr>Future Plans for Collaboration: Some Assembly Required!</vt:lpstr>
      <vt:lpstr>Assembling the Pieces: Technology &amp; Logistics</vt:lpstr>
      <vt:lpstr>For now, each state’s historical files remain largely unassembled…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Samberg</dc:creator>
  <cp:lastModifiedBy>Rachael Samberg</cp:lastModifiedBy>
  <cp:revision>164</cp:revision>
  <dcterms:created xsi:type="dcterms:W3CDTF">2012-06-16T14:55:58Z</dcterms:created>
  <dcterms:modified xsi:type="dcterms:W3CDTF">2012-06-20T22:51:08Z</dcterms:modified>
</cp:coreProperties>
</file>